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5" r:id="rId3"/>
    <p:sldId id="273" r:id="rId4"/>
    <p:sldId id="280" r:id="rId5"/>
    <p:sldId id="282" r:id="rId6"/>
    <p:sldId id="281" r:id="rId7"/>
    <p:sldId id="283" r:id="rId8"/>
    <p:sldId id="284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0"/>
      <p:italic r:id="rId11"/>
    </p:embeddedFont>
    <p:embeddedFont>
      <p:font typeface="Bahnschrift" panose="020B0502040204020203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024"/>
    <a:srgbClr val="386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1"/>
    <p:restoredTop sz="94669"/>
  </p:normalViewPr>
  <p:slideViewPr>
    <p:cSldViewPr snapToGrid="0">
      <p:cViewPr varScale="1">
        <p:scale>
          <a:sx n="68" d="100"/>
          <a:sy n="68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34899D-0B89-BDE2-5EBC-5F6F287F0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5C937A-3FD6-B30F-9015-5BD9E7EA4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6AD90F-009D-9966-AA85-AE46D9B8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CD018A-6BE1-4EE2-88D3-A3FD320B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DC81C8-009E-C262-97D5-21B1A938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1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52F4A-67D1-0B55-50BF-E400DC9B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7E33E3-DB03-1A4E-F76C-FB5131638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2B7B12-3A0A-ECAC-2A40-695D0E38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97A6C8-7B91-1C10-AE94-F5733864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7DC111-5E4D-4F3A-1C8D-3DAD006E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C4D05D-D64C-7C4F-BFF6-8123CEB68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54E527-4381-7105-4393-61A8C0E64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34F43A-A552-D11F-BF50-311905A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901FDB-4190-0467-C71D-AE9BA8DA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D7622E-F098-A342-1CF4-B6BADBBE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7D058-9ACF-ADF9-06B4-B595FF77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6C5450-88DE-A124-BB0B-D1490D1C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A003A7-9D79-DEDE-DC16-9C98857D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17BC85-C277-0347-4C91-8C9DAB0C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6C6422-68F0-B886-BF97-8E842C169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1EED8-DE6B-4B00-E1D4-34469102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573472-15E6-AF97-F1AB-F9F892CD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765072-6EB4-7690-7DEB-C29BEA03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04DECF-D79C-D661-54BA-0B6752EC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1A6094-72B5-7E8E-AAAB-FF370EB4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1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C99548-7077-ED21-77A5-129B5528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0DCF46-7E83-5AB9-AEFB-216407DE1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97A783-DD14-70A3-6AF1-AA6FBEE40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A8FF9D-39B5-B5A1-2B52-3852C5A9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2E43D9-0289-5BE6-96AA-141AD651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1C7AC16-7E69-4FB8-6898-2D1F0208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705E13-809F-9324-4255-EE9F00FD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00FFF5-4BA5-60BB-DDE9-F0F3AB80B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3E15E3-D6D6-A37D-8482-1243C2F26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DA717B-83B9-D649-C49E-75BC2C4B6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8E4928A-5D03-3069-F639-6B180D0AB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FF9BB22-1245-EB5C-319D-E0649DEB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6D7244C-780F-77DA-176E-69FD8E4B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FB43BD3-C74D-D950-9C5E-C7B4467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6B41E9-BEB1-F61A-BBFA-320DE87B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F38ED45-4D65-D718-0198-13B191EB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43D137-6EA3-DDDA-76B5-03CDEF13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50E706-8B2D-BEC9-D6CD-39F70D0B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E188F03-BBED-3455-5398-591E886F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79611A4-6D1A-C573-0A1E-CAD76A3D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793381-506B-2279-4469-19A202D8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F1E146-156E-D7EA-0096-74ACB33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89A83A-3171-49B1-A372-FE30D83AB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5136DC-6D66-27C5-A1B6-1DF94CB5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E61CD2D-23EB-6805-9731-C2A8316B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B998C9-C37D-ECBB-94EC-D9041F0A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8DE3D7-654B-E76E-DE6A-B957E809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5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D95AA-9882-6732-65DD-F633EB8B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A5BC3D-F005-C9AF-0D2D-7EB286B08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5BE62A-ED94-8043-21D6-60F033EF5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515C127-D8DE-9329-9C25-2D222150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A5C9B8-A404-0017-F07A-8CEE4B6D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BE4E51-719E-A61D-6129-EE4119AE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9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19F040D-6004-7278-BE3B-41DEAE73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8EC92C-EB07-F350-78B7-06C62A715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55950A-AC2C-2322-9D04-863BBD9B6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B9A8-43DB-BA4B-AEBC-480CA529DF9C}" type="datetimeFigureOut">
              <a:rPr lang="en-US" smtClean="0"/>
              <a:t>21-Sep-25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6CA08E-7973-3753-57DE-A8F96E28D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E3B47F-0CE4-BA64-6DF9-6DB2CF9FA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38C80-64D9-7A45-8765-DEF65E508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93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-powered-student-well-being-dashboard-etpwsgesvy7cn5aswz9xan.streamlit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ltafhussain23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1B46EA9-BBCA-24DF-9872-CB182731B77C}"/>
              </a:ext>
            </a:extLst>
          </p:cNvPr>
          <p:cNvSpPr/>
          <p:nvPr/>
        </p:nvSpPr>
        <p:spPr>
          <a:xfrm>
            <a:off x="-581892" y="2480511"/>
            <a:ext cx="5569623" cy="1641959"/>
          </a:xfrm>
          <a:prstGeom prst="rect">
            <a:avLst/>
          </a:prstGeom>
          <a:solidFill>
            <a:srgbClr val="396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93E862-9D39-3497-DC1E-67404CF9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66" y="2512110"/>
            <a:ext cx="4581335" cy="477837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AI POWERED</a:t>
            </a:r>
            <a:endParaRPr lang="en-US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BA188C2-FD29-F20D-5697-BB47331AA532}"/>
              </a:ext>
            </a:extLst>
          </p:cNvPr>
          <p:cNvSpPr txBox="1">
            <a:spLocks/>
          </p:cNvSpPr>
          <p:nvPr/>
        </p:nvSpPr>
        <p:spPr>
          <a:xfrm>
            <a:off x="138550" y="3043719"/>
            <a:ext cx="4840654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Aptos" panose="020B0004020202020204" pitchFamily="34" charset="0"/>
              </a:rPr>
              <a:t>STUDENT WELL-BEING</a:t>
            </a:r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9ACF32-F008-ABDC-AD55-1F02F207B826}"/>
              </a:ext>
            </a:extLst>
          </p:cNvPr>
          <p:cNvSpPr txBox="1">
            <a:spLocks/>
          </p:cNvSpPr>
          <p:nvPr/>
        </p:nvSpPr>
        <p:spPr>
          <a:xfrm>
            <a:off x="138550" y="3586452"/>
            <a:ext cx="4538114" cy="477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Aptos" panose="020B0004020202020204" pitchFamily="34" charset="0"/>
              </a:rPr>
              <a:t>DASHBOARD</a:t>
            </a:r>
            <a:endParaRPr 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6F0DDC99-FC5F-690F-5503-F30D42343DD0}"/>
              </a:ext>
            </a:extLst>
          </p:cNvPr>
          <p:cNvSpPr txBox="1">
            <a:spLocks/>
          </p:cNvSpPr>
          <p:nvPr/>
        </p:nvSpPr>
        <p:spPr>
          <a:xfrm>
            <a:off x="4991195" y="3994222"/>
            <a:ext cx="4538114" cy="362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>
              <a:solidFill>
                <a:srgbClr val="396B52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718A1C1-DA65-CD2F-96AC-00F98409A42A}"/>
              </a:ext>
            </a:extLst>
          </p:cNvPr>
          <p:cNvSpPr/>
          <p:nvPr/>
        </p:nvSpPr>
        <p:spPr>
          <a:xfrm>
            <a:off x="4987731" y="2388099"/>
            <a:ext cx="5245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BRIDGE THE GAP</a:t>
            </a:r>
            <a:endParaRPr lang="en-US" sz="4000" b="1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E838D2C-17AF-B755-C721-857C13B34021}"/>
              </a:ext>
            </a:extLst>
          </p:cNvPr>
          <p:cNvSpPr/>
          <p:nvPr/>
        </p:nvSpPr>
        <p:spPr>
          <a:xfrm>
            <a:off x="4993280" y="2982805"/>
            <a:ext cx="4395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BETWEEN RAW STUDENT DATA AND ISTITUTIONAL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A2E4A30-18F5-7186-E9AE-B5D81F988E3E}"/>
              </a:ext>
            </a:extLst>
          </p:cNvPr>
          <p:cNvSpPr/>
          <p:nvPr/>
        </p:nvSpPr>
        <p:spPr>
          <a:xfrm>
            <a:off x="4987731" y="3261407"/>
            <a:ext cx="4908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INSIGHTS TO PROACTIVELY ADDRESS STUDENT STRESS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83DEC95-6577-68B8-E4D0-06C56F28FD9D}"/>
              </a:ext>
            </a:extLst>
          </p:cNvPr>
          <p:cNvSpPr/>
          <p:nvPr/>
        </p:nvSpPr>
        <p:spPr>
          <a:xfrm>
            <a:off x="4993280" y="3660805"/>
            <a:ext cx="4573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386B52"/>
                </a:solidFill>
                <a:latin typeface="Aptos" panose="020B0004020202020204" pitchFamily="34" charset="0"/>
              </a:rPr>
              <a:t>HACKATHON GEN-AI COHART-3 | SEP </a:t>
            </a:r>
            <a:r>
              <a:rPr lang="en-US" sz="2400" b="1" dirty="0">
                <a:solidFill>
                  <a:srgbClr val="386B52"/>
                </a:solidFill>
                <a:latin typeface="Aptos" panose="020B0004020202020204" pitchFamily="34" charset="0"/>
              </a:rPr>
              <a:t>2025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3B9424F-7CA2-98BD-6FF0-123C71DACF95}"/>
              </a:ext>
            </a:extLst>
          </p:cNvPr>
          <p:cNvGrpSpPr/>
          <p:nvPr/>
        </p:nvGrpSpPr>
        <p:grpSpPr>
          <a:xfrm>
            <a:off x="-2728866" y="-339397"/>
            <a:ext cx="2761367" cy="3494984"/>
            <a:chOff x="62980" y="-339397"/>
            <a:chExt cx="2761367" cy="34949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591D472-48A9-0415-5F74-79168ADDF3E8}"/>
                </a:ext>
              </a:extLst>
            </p:cNvPr>
            <p:cNvGrpSpPr/>
            <p:nvPr/>
          </p:nvGrpSpPr>
          <p:grpSpPr>
            <a:xfrm>
              <a:off x="62980" y="-339397"/>
              <a:ext cx="2447951" cy="3494984"/>
              <a:chOff x="3032700" y="1946702"/>
              <a:chExt cx="2447951" cy="349498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2AFF5C1E-583B-1208-A9AF-69A51C19B47F}"/>
                  </a:ext>
                </a:extLst>
              </p:cNvPr>
              <p:cNvSpPr txBox="1"/>
              <p:nvPr/>
            </p:nvSpPr>
            <p:spPr>
              <a:xfrm flipH="1">
                <a:off x="3991770" y="1946702"/>
                <a:ext cx="1488881" cy="349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100" b="1" dirty="0">
                  <a:solidFill>
                    <a:schemeClr val="bg1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E969915A-AF2D-DC86-F5E1-AB50E7E1DCC5}"/>
                  </a:ext>
                </a:extLst>
              </p:cNvPr>
              <p:cNvSpPr txBox="1"/>
              <p:nvPr/>
            </p:nvSpPr>
            <p:spPr>
              <a:xfrm flipH="1">
                <a:off x="3032700" y="1948422"/>
                <a:ext cx="1488881" cy="349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100" b="1" dirty="0">
                  <a:solidFill>
                    <a:srgbClr val="386B52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D465788-750B-FF94-12E3-0FDBEF68DE02}"/>
                </a:ext>
              </a:extLst>
            </p:cNvPr>
            <p:cNvSpPr txBox="1"/>
            <p:nvPr/>
          </p:nvSpPr>
          <p:spPr>
            <a:xfrm flipH="1">
              <a:off x="2119571" y="903425"/>
              <a:ext cx="70477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600" b="1" dirty="0">
                <a:solidFill>
                  <a:srgbClr val="386B52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75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339054-062F-9A28-8C9E-BAA6B1F55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893892-F66F-995B-045B-DC6B38F44066}"/>
              </a:ext>
            </a:extLst>
          </p:cNvPr>
          <p:cNvSpPr/>
          <p:nvPr/>
        </p:nvSpPr>
        <p:spPr>
          <a:xfrm>
            <a:off x="-2872898" y="2586645"/>
            <a:ext cx="6763962" cy="1655762"/>
          </a:xfrm>
          <a:prstGeom prst="rect">
            <a:avLst/>
          </a:prstGeom>
          <a:solidFill>
            <a:srgbClr val="396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89C3F0-4AFE-CB5B-8E14-85B6ECB80100}"/>
              </a:ext>
            </a:extLst>
          </p:cNvPr>
          <p:cNvSpPr txBox="1"/>
          <p:nvPr/>
        </p:nvSpPr>
        <p:spPr>
          <a:xfrm flipH="1">
            <a:off x="104335" y="2551507"/>
            <a:ext cx="356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THE PROBLEM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993AB69-C23B-0065-B499-33742C1B42D1}"/>
              </a:ext>
            </a:extLst>
          </p:cNvPr>
          <p:cNvSpPr txBox="1"/>
          <p:nvPr/>
        </p:nvSpPr>
        <p:spPr>
          <a:xfrm flipH="1">
            <a:off x="76200" y="2843894"/>
            <a:ext cx="3738535" cy="83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SILENT CRISES</a:t>
            </a:r>
            <a:r>
              <a:rPr lang="en-US" sz="48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37C297-519B-564B-F5A0-47174EF8CD06}"/>
              </a:ext>
            </a:extLst>
          </p:cNvPr>
          <p:cNvSpPr txBox="1"/>
          <p:nvPr/>
        </p:nvSpPr>
        <p:spPr>
          <a:xfrm flipH="1">
            <a:off x="85481" y="3543241"/>
            <a:ext cx="40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IN EDUCATION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F6F3073-853D-76DE-48E4-FA86B9185E06}"/>
              </a:ext>
            </a:extLst>
          </p:cNvPr>
          <p:cNvSpPr txBox="1"/>
          <p:nvPr/>
        </p:nvSpPr>
        <p:spPr>
          <a:xfrm>
            <a:off x="4979986" y="1059450"/>
            <a:ext cx="6858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DATA OVERLOAD, INSIGHT SECURITY </a:t>
            </a:r>
            <a:endParaRPr lang="en-US" sz="28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Universities possess extensive survey data but lack the tools to rapidly diagnose specific stress factors. This leads to reactive, rather than proactive,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support.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31FD33-9403-BB55-5224-7BCF962F653D}"/>
              </a:ext>
            </a:extLst>
          </p:cNvPr>
          <p:cNvSpPr txBox="1"/>
          <p:nvPr/>
        </p:nvSpPr>
        <p:spPr>
          <a:xfrm>
            <a:off x="4979985" y="2851346"/>
            <a:ext cx="6723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A DISCONNECT FROM GLOBAL GOALS</a:t>
            </a:r>
            <a:endParaRPr lang="en-US" sz="32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Institutional actions are often not explicitly linked to broader objectives like the UN's Sustainable Development Goals, missing an opportunity for impactful reporting and strategy.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17CBAF2-00C0-35BD-0642-68A0319C97F5}"/>
              </a:ext>
            </a:extLst>
          </p:cNvPr>
          <p:cNvSpPr txBox="1"/>
          <p:nvPr/>
        </p:nvSpPr>
        <p:spPr>
          <a:xfrm>
            <a:off x="4963656" y="4902698"/>
            <a:ext cx="67402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THE CORE ISSUE</a:t>
            </a:r>
            <a:endParaRPr lang="en-US" sz="28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How can we empower administrators to understand the nuanced drivers of student stress in real-time to foster a healthier and more effective learning environment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?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E80CE6F-19DD-53C6-E059-1FD6A797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41" y="2997263"/>
            <a:ext cx="698156" cy="6981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EB463365-AFCD-9B5B-1E14-35995CB4B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83" y="5108204"/>
            <a:ext cx="698156" cy="6981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14E9C01F-F003-F3BE-DBC6-17618F6A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83" y="1247317"/>
            <a:ext cx="493614" cy="58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B1BBC2-7D4B-4B00-D7ED-0CCCFD79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627076D4-BBE3-D9F6-8D2D-555A8825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5" y="363394"/>
            <a:ext cx="851124" cy="8511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10FCD2F-26CB-BCCB-CF54-DF38CE392C2A}"/>
              </a:ext>
            </a:extLst>
          </p:cNvPr>
          <p:cNvSpPr txBox="1"/>
          <p:nvPr/>
        </p:nvSpPr>
        <p:spPr>
          <a:xfrm>
            <a:off x="1498919" y="331266"/>
            <a:ext cx="518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OUR SOLUTION: AN INTELLIGENT INSIGHT ENGINE</a:t>
            </a:r>
            <a:endParaRPr lang="en-US" sz="2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55132A8-6063-D11E-9ECF-520919BF9569}"/>
              </a:ext>
            </a:extLst>
          </p:cNvPr>
          <p:cNvSpPr txBox="1"/>
          <p:nvPr/>
        </p:nvSpPr>
        <p:spPr>
          <a:xfrm>
            <a:off x="386788" y="1375625"/>
            <a:ext cx="110051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 </a:t>
            </a:r>
            <a:r>
              <a:rPr lang="en-US" sz="2400" b="1" dirty="0">
                <a:solidFill>
                  <a:srgbClr val="386B52"/>
                </a:solidFill>
              </a:rPr>
              <a:t>dashboard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that transforms </a:t>
            </a:r>
            <a:r>
              <a:rPr lang="en-US" sz="2400" b="1" dirty="0">
                <a:solidFill>
                  <a:srgbClr val="386B52"/>
                </a:solidFill>
              </a:rPr>
              <a:t>complex survey data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into </a:t>
            </a:r>
            <a:r>
              <a:rPr lang="en-US" sz="2400" b="1" dirty="0">
                <a:solidFill>
                  <a:srgbClr val="386B52"/>
                </a:solidFill>
              </a:rPr>
              <a:t>clear, actionable intelligence.</a:t>
            </a:r>
            <a:endParaRPr lang="en-US" b="1" dirty="0">
              <a:solidFill>
                <a:srgbClr val="386B52"/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00551CB-2029-7FE8-D8EB-A18D522FE87B}"/>
              </a:ext>
            </a:extLst>
          </p:cNvPr>
          <p:cNvSpPr txBox="1"/>
          <p:nvPr/>
        </p:nvSpPr>
        <p:spPr>
          <a:xfrm>
            <a:off x="360072" y="2760826"/>
            <a:ext cx="10879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Instead of spreadsheets, users get </a:t>
            </a:r>
            <a:r>
              <a:rPr lang="en-US" sz="2000" b="1" dirty="0" smtClean="0">
                <a:solidFill>
                  <a:srgbClr val="386B52"/>
                </a:solidFill>
              </a:rPr>
              <a:t>narrative sum</a:t>
            </a:r>
            <a:r>
              <a:rPr lang="en-US" sz="2000" b="1" dirty="0">
                <a:solidFill>
                  <a:srgbClr val="386B52"/>
                </a:solidFill>
              </a:rPr>
              <a:t>mari</a:t>
            </a:r>
            <a:r>
              <a:rPr lang="en-US" sz="2000" b="1" dirty="0" smtClean="0">
                <a:solidFill>
                  <a:srgbClr val="386B52"/>
                </a:solidFill>
              </a:rPr>
              <a:t>es, </a:t>
            </a:r>
            <a:r>
              <a:rPr lang="en-US" sz="2000" b="1" dirty="0">
                <a:solidFill>
                  <a:srgbClr val="386B52"/>
                </a:solidFill>
              </a:rPr>
              <a:t>key findings, and concrete recommendations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  <a:r>
              <a:rPr lang="en-US" sz="1600" dirty="0"/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66D596F-9B61-0C95-8F62-1984DF32D5C9}"/>
              </a:ext>
            </a:extLst>
          </p:cNvPr>
          <p:cNvSpPr txBox="1"/>
          <p:nvPr/>
        </p:nvSpPr>
        <p:spPr>
          <a:xfrm>
            <a:off x="370118" y="4250319"/>
            <a:ext cx="10659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application intelligently </a:t>
            </a:r>
            <a:r>
              <a:rPr lang="en-US" sz="2000" b="1" dirty="0">
                <a:solidFill>
                  <a:srgbClr val="386B52"/>
                </a:solidFill>
              </a:rPr>
              <a:t>generates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most relevant </a:t>
            </a:r>
            <a:r>
              <a:rPr lang="en-US" sz="2000" b="1" dirty="0">
                <a:solidFill>
                  <a:srgbClr val="386B52"/>
                </a:solidFill>
              </a:rPr>
              <a:t>chart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visually represent the report's </a:t>
            </a:r>
            <a:r>
              <a:rPr lang="en-US" sz="2000" b="1" dirty="0" smtClean="0">
                <a:solidFill>
                  <a:srgbClr val="386B52"/>
                </a:solidFill>
              </a:rPr>
              <a:t>main </a:t>
            </a:r>
            <a:r>
              <a:rPr lang="en-US" sz="2000" b="1" dirty="0">
                <a:solidFill>
                  <a:srgbClr val="386B52"/>
                </a:solidFill>
              </a:rPr>
              <a:t>insight</a:t>
            </a:r>
            <a:r>
              <a:rPr lang="en-US" sz="2000" b="1" dirty="0" smtClean="0">
                <a:solidFill>
                  <a:srgbClr val="386B52"/>
                </a:solidFill>
              </a:rPr>
              <a:t>, </a:t>
            </a:r>
            <a:r>
              <a:rPr lang="en-US" sz="2000" b="1" dirty="0">
                <a:solidFill>
                  <a:srgbClr val="386B52"/>
                </a:solidFill>
              </a:rPr>
              <a:t>creating a powerful, cohesive story.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DAB23A5-0723-6AA1-2831-1B22E61E0DB0}"/>
              </a:ext>
            </a:extLst>
          </p:cNvPr>
          <p:cNvSpPr txBox="1"/>
          <p:nvPr/>
        </p:nvSpPr>
        <p:spPr>
          <a:xfrm>
            <a:off x="381001" y="2324101"/>
            <a:ext cx="67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AI GENERATED EXECUTIVE REPORTS	</a:t>
            </a:r>
            <a:endParaRPr lang="en-US" sz="2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5E92A05-3E5A-4805-C607-98907B9AC737}"/>
              </a:ext>
            </a:extLst>
          </p:cNvPr>
          <p:cNvSpPr txBox="1"/>
          <p:nvPr/>
        </p:nvSpPr>
        <p:spPr>
          <a:xfrm>
            <a:off x="370118" y="3708088"/>
            <a:ext cx="673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SEAMLESS &amp; AUTOMATION VISUALIZATION</a:t>
            </a:r>
            <a:endParaRPr lang="en-US" sz="2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6D596F-9B61-0C95-8F62-1984DF32D5C9}"/>
              </a:ext>
            </a:extLst>
          </p:cNvPr>
          <p:cNvSpPr txBox="1"/>
          <p:nvPr/>
        </p:nvSpPr>
        <p:spPr>
          <a:xfrm>
            <a:off x="427268" y="5850519"/>
            <a:ext cx="106598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Every analysis is framed through the lens of </a:t>
            </a:r>
            <a:r>
              <a:rPr lang="en-US" sz="2000" b="1" dirty="0">
                <a:solidFill>
                  <a:srgbClr val="386B52"/>
                </a:solidFill>
              </a:rPr>
              <a:t>SDG 3 (Good Health &amp; Well-being)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and </a:t>
            </a:r>
            <a:r>
              <a:rPr lang="en-US" sz="2000" b="1" dirty="0">
                <a:solidFill>
                  <a:srgbClr val="386B52"/>
                </a:solidFill>
              </a:rPr>
              <a:t>SDG 4 (Quality Education),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turning insights directly into strategic actions.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5E92A05-3E5A-4805-C607-98907B9AC737}"/>
              </a:ext>
            </a:extLst>
          </p:cNvPr>
          <p:cNvSpPr txBox="1"/>
          <p:nvPr/>
        </p:nvSpPr>
        <p:spPr>
          <a:xfrm>
            <a:off x="427268" y="5308288"/>
            <a:ext cx="673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DIRECT ALIGNMENT WITH SDGs</a:t>
            </a:r>
            <a:endParaRPr lang="en-US" sz="2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87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321350-E2F2-BFA6-D417-E2C361C0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1CED57D-C101-7C70-120B-E7B5D3D99784}"/>
              </a:ext>
            </a:extLst>
          </p:cNvPr>
          <p:cNvSpPr/>
          <p:nvPr/>
        </p:nvSpPr>
        <p:spPr>
          <a:xfrm>
            <a:off x="3553538" y="7085854"/>
            <a:ext cx="3964862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ABDA49E5-8978-7A04-7837-E5D3A253FF08}"/>
              </a:ext>
            </a:extLst>
          </p:cNvPr>
          <p:cNvSpPr/>
          <p:nvPr/>
        </p:nvSpPr>
        <p:spPr>
          <a:xfrm>
            <a:off x="7818278" y="7085854"/>
            <a:ext cx="3863261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178"/>
            <a:ext cx="12192000" cy="59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72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321350-E2F2-BFA6-D417-E2C361C0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1CED57D-C101-7C70-120B-E7B5D3D99784}"/>
              </a:ext>
            </a:extLst>
          </p:cNvPr>
          <p:cNvSpPr/>
          <p:nvPr/>
        </p:nvSpPr>
        <p:spPr>
          <a:xfrm>
            <a:off x="3553538" y="7085854"/>
            <a:ext cx="3964862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ABDA49E5-8978-7A04-7837-E5D3A253FF08}"/>
              </a:ext>
            </a:extLst>
          </p:cNvPr>
          <p:cNvSpPr/>
          <p:nvPr/>
        </p:nvSpPr>
        <p:spPr>
          <a:xfrm>
            <a:off x="7818278" y="7085854"/>
            <a:ext cx="3863261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330"/>
            <a:ext cx="12192000" cy="57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29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321350-E2F2-BFA6-D417-E2C361C0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t="23320" r="2656" b="10536"/>
          <a:stretch/>
        </p:blipFill>
        <p:spPr>
          <a:xfrm>
            <a:off x="190500" y="112215"/>
            <a:ext cx="11868150" cy="45339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1CED57D-C101-7C70-120B-E7B5D3D99784}"/>
              </a:ext>
            </a:extLst>
          </p:cNvPr>
          <p:cNvSpPr/>
          <p:nvPr/>
        </p:nvSpPr>
        <p:spPr>
          <a:xfrm>
            <a:off x="3553538" y="7085854"/>
            <a:ext cx="3964862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ABDA49E5-8978-7A04-7837-E5D3A253FF08}"/>
              </a:ext>
            </a:extLst>
          </p:cNvPr>
          <p:cNvSpPr/>
          <p:nvPr/>
        </p:nvSpPr>
        <p:spPr>
          <a:xfrm>
            <a:off x="7818278" y="7085854"/>
            <a:ext cx="3863261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1ED1F77-ED32-8B51-43D2-B51A583F7427}"/>
              </a:ext>
            </a:extLst>
          </p:cNvPr>
          <p:cNvSpPr txBox="1"/>
          <p:nvPr/>
        </p:nvSpPr>
        <p:spPr>
          <a:xfrm flipH="1">
            <a:off x="2586857" y="4577352"/>
            <a:ext cx="689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LIVE DEMO LINK</a:t>
            </a:r>
            <a:endParaRPr lang="en-US" sz="5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190498" y="5601462"/>
            <a:ext cx="11723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hlinkClick r:id="rId3"/>
              </a:rPr>
              <a:t>https://ai-powered-student-well-being-dashboard-etpwsgesvy7cn5aswz9xan.streamlit.app/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82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321350-E2F2-BFA6-D417-E2C361C0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1CED57D-C101-7C70-120B-E7B5D3D99784}"/>
              </a:ext>
            </a:extLst>
          </p:cNvPr>
          <p:cNvSpPr/>
          <p:nvPr/>
        </p:nvSpPr>
        <p:spPr>
          <a:xfrm>
            <a:off x="3553538" y="7085854"/>
            <a:ext cx="3964862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ABDA49E5-8978-7A04-7837-E5D3A253FF08}"/>
              </a:ext>
            </a:extLst>
          </p:cNvPr>
          <p:cNvSpPr/>
          <p:nvPr/>
        </p:nvSpPr>
        <p:spPr>
          <a:xfrm>
            <a:off x="7818278" y="7085854"/>
            <a:ext cx="3863261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1ED1F77-ED32-8B51-43D2-B51A583F7427}"/>
              </a:ext>
            </a:extLst>
          </p:cNvPr>
          <p:cNvSpPr txBox="1"/>
          <p:nvPr/>
        </p:nvSpPr>
        <p:spPr>
          <a:xfrm flipH="1">
            <a:off x="2586857" y="691152"/>
            <a:ext cx="689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TEAM MEMBERS</a:t>
            </a:r>
            <a:endParaRPr lang="en-US" sz="5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09549" y="2248662"/>
            <a:ext cx="1149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ALTAF HUSSAIN –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PROJECT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LEAD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hlinkClick r:id="rId2"/>
              </a:rPr>
              <a:t>LINKEDIN PROFILE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09549" y="2972562"/>
            <a:ext cx="1149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AHMED ISHFAQ </a:t>
            </a: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– MEMBER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28599" y="3525012"/>
            <a:ext cx="1149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FARYAL NIMRA – MEMBER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28599" y="4077462"/>
            <a:ext cx="1149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ASHHAL KALEEM – MEMBER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28599" y="4610862"/>
            <a:ext cx="1149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HAFIZ MUHAMMAD BURHAN un NADEEM– MEMBER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4DD5A8-7DC0-7719-A5A6-C64ADEEB1311}"/>
              </a:ext>
            </a:extLst>
          </p:cNvPr>
          <p:cNvSpPr txBox="1"/>
          <p:nvPr/>
        </p:nvSpPr>
        <p:spPr>
          <a:xfrm flipH="1">
            <a:off x="247649" y="5125212"/>
            <a:ext cx="1149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ABDUL WAHAB – MEMBER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9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321350-E2F2-BFA6-D417-E2C361C0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1CED57D-C101-7C70-120B-E7B5D3D99784}"/>
              </a:ext>
            </a:extLst>
          </p:cNvPr>
          <p:cNvSpPr/>
          <p:nvPr/>
        </p:nvSpPr>
        <p:spPr>
          <a:xfrm>
            <a:off x="3553538" y="7085854"/>
            <a:ext cx="3964862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ABDA49E5-8978-7A04-7837-E5D3A253FF08}"/>
              </a:ext>
            </a:extLst>
          </p:cNvPr>
          <p:cNvSpPr/>
          <p:nvPr/>
        </p:nvSpPr>
        <p:spPr>
          <a:xfrm>
            <a:off x="7818278" y="7085854"/>
            <a:ext cx="3863261" cy="863359"/>
          </a:xfrm>
          <a:prstGeom prst="roundRect">
            <a:avLst>
              <a:gd name="adj" fmla="val 9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1ED1F77-ED32-8B51-43D2-B51A583F7427}"/>
              </a:ext>
            </a:extLst>
          </p:cNvPr>
          <p:cNvSpPr txBox="1"/>
          <p:nvPr/>
        </p:nvSpPr>
        <p:spPr>
          <a:xfrm flipH="1">
            <a:off x="2586857" y="2615202"/>
            <a:ext cx="6892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386B52"/>
                </a:solidFill>
                <a:latin typeface="Bahnschrift" panose="020B0502040204020203" pitchFamily="34" charset="0"/>
              </a:rPr>
              <a:t>TOWARDS GREATER SYNEREGIES</a:t>
            </a:r>
            <a:endParaRPr lang="en-US" sz="5400" b="1" dirty="0">
              <a:solidFill>
                <a:srgbClr val="386B5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78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248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 Light</vt:lpstr>
      <vt:lpstr>Bahnschrift</vt:lpstr>
      <vt:lpstr>Calibri</vt:lpstr>
      <vt:lpstr>Office Theme</vt:lpstr>
      <vt:lpstr>AI POWERED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&amp;</dc:title>
  <dc:subject/>
  <dc:creator>Aizaz Fida</dc:creator>
  <cp:keywords/>
  <dc:description/>
  <cp:lastModifiedBy>Altaf Hussain</cp:lastModifiedBy>
  <cp:revision>35</cp:revision>
  <dcterms:created xsi:type="dcterms:W3CDTF">2025-07-24T10:51:59Z</dcterms:created>
  <dcterms:modified xsi:type="dcterms:W3CDTF">2025-09-21T14:51:54Z</dcterms:modified>
  <cp:category/>
</cp:coreProperties>
</file>